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2"/>
  </p:notesMasterIdLst>
  <p:sldIdLst>
    <p:sldId id="319" r:id="rId3"/>
    <p:sldId id="332" r:id="rId4"/>
    <p:sldId id="327" r:id="rId5"/>
    <p:sldId id="338" r:id="rId6"/>
    <p:sldId id="329" r:id="rId7"/>
    <p:sldId id="334" r:id="rId8"/>
    <p:sldId id="335" r:id="rId9"/>
    <p:sldId id="336" r:id="rId10"/>
    <p:sldId id="257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52" d="100"/>
          <a:sy n="52" d="100"/>
        </p:scale>
        <p:origin x="854" y="2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D1C506-72E7-4FE7-A278-2EB0270BE6F5}" type="datetimeFigureOut">
              <a:rPr lang="en-US" smtClean="0"/>
              <a:t>10/21/2022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90C9F7-98CC-45E6-A2ED-7BBF2F3392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9333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54503-272C-4F0B-B38C-2D11C6FAF9D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4048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DF6B3B-FD1B-420C-2814-FB121EB9BF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870F3D2-BF51-6DEA-3293-C84303DBA9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DDE82F-618B-6B99-C6F1-8BEFC32004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8DB38-91C5-4ED0-96FD-912055380CA7}" type="datetimeFigureOut">
              <a:rPr lang="en-US" smtClean="0"/>
              <a:t>10/21/2022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52FD55-FDB7-5011-4E1F-CFA5595CD6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9AD240-23C3-C317-3E83-397C7A618C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71CC7-7AEC-4137-9CEC-F46FB94CAC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636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79AA3E-5433-A9BB-75EC-B3A9CB733B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1A14FBF-F2FE-5BC8-6945-3B76654316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B7D327-1620-CDF5-5907-9F8D409479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8DB38-91C5-4ED0-96FD-912055380CA7}" type="datetimeFigureOut">
              <a:rPr lang="en-US" smtClean="0"/>
              <a:t>10/21/2022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EBFDEC-3908-AA8B-990D-69FE2F2C1E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9DBC5A-6BED-3C59-AA00-DE2614BFF1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71CC7-7AEC-4137-9CEC-F46FB94CAC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1774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0CA3C26-F05F-32C4-A2BC-89FBCF33330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1F16FA7-7D3A-FF87-5512-D7E4BFA13A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701CC6-841F-0FAD-0F3B-3238DE4B4C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8DB38-91C5-4ED0-96FD-912055380CA7}" type="datetimeFigureOut">
              <a:rPr lang="en-US" smtClean="0"/>
              <a:t>10/21/2022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61DF1A-F9F6-25BF-A2A8-3751BEDF5A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FF8CEB-5D3C-DD6B-59B3-4097774CA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71CC7-7AEC-4137-9CEC-F46FB94CAC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2884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20A94A-1A42-09F0-738F-E9656080E9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242FDBD-D995-E607-6A16-B82D7F68D2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9F528A-ED39-6080-C62C-99D0D1A748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C0673-D55D-4F62-9737-BAEB69F077CD}" type="datetimeFigureOut">
              <a:rPr lang="en-US" smtClean="0"/>
              <a:t>10/21/2022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3C0827-DCD6-B689-CA34-2363D3163C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920711-4DD9-AC37-7128-CB1D8C076D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ADB91-84CE-4D49-8FE2-049A120C2D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052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3000">
        <p14:reveal/>
      </p:transition>
    </mc:Choice>
    <mc:Fallback xmlns="">
      <p:transition spd="slow" advClick="0" advTm="300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D45A3B-AF6F-FC46-BCD7-E27503EB20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9DA4FE-361D-69F6-002E-A4D11DD8D2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904597-0787-EE06-BEDB-1BDAD32D38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C0673-D55D-4F62-9737-BAEB69F077CD}" type="datetimeFigureOut">
              <a:rPr lang="en-US" smtClean="0"/>
              <a:t>10/21/2022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40F2A6-DC0F-9903-1DD0-713EB09A1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5833AE-1D17-9E99-64C9-5C43CD030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ADB91-84CE-4D49-8FE2-049A120C2D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567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3000">
        <p14:reveal/>
      </p:transition>
    </mc:Choice>
    <mc:Fallback xmlns="">
      <p:transition spd="slow" advClick="0" advTm="300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E230CC-9F9C-3CFD-0840-459199687F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B1FD1D-E1C7-9C88-1803-435AD8A181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30BC5E-9253-DF3F-6DD9-096B1631AF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C0673-D55D-4F62-9737-BAEB69F077CD}" type="datetimeFigureOut">
              <a:rPr lang="en-US" smtClean="0"/>
              <a:t>10/21/2022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A2DA6E-BE5E-9EB8-9D0A-0D57747228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6E7177-DC7B-F940-2DC3-BCFDF347A8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ADB91-84CE-4D49-8FE2-049A120C2D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863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3000">
        <p14:reveal/>
      </p:transition>
    </mc:Choice>
    <mc:Fallback xmlns="">
      <p:transition spd="slow" advClick="0" advTm="300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3E5C71-E713-ABE6-111E-5360A291F3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EFE72D-DE15-14AC-5128-977986A7AA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57C297-8C1A-BFF0-5B95-1D2F59C6FE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82185D-36EA-9CF2-89F2-39016AB4CF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C0673-D55D-4F62-9737-BAEB69F077CD}" type="datetimeFigureOut">
              <a:rPr lang="en-US" smtClean="0"/>
              <a:t>10/21/2022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543B9E-5541-1881-BA10-C20E60F206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D3B49E-167B-A1C4-52AE-217E78496A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ADB91-84CE-4D49-8FE2-049A120C2D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394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3000">
        <p14:reveal/>
      </p:transition>
    </mc:Choice>
    <mc:Fallback xmlns="">
      <p:transition spd="slow" advClick="0" advTm="300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DBC3E4-D882-8214-1C88-8135C98CBF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19ED5F-132F-B817-33F4-4C1950DBDE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8514233-4387-43D0-1E9D-B40E9DAD32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B456AF7-F875-A3B1-1E4F-D552A4F93D3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49F6A2C-75AE-B6B5-4645-299F7F8A3B6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6A9BB09-37AF-F1F3-E8EF-2B1F89E5A6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C0673-D55D-4F62-9737-BAEB69F077CD}" type="datetimeFigureOut">
              <a:rPr lang="en-US" smtClean="0"/>
              <a:t>10/21/2022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9F76FB2-B16A-B329-B065-7AC3D5253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05C5427-1651-B003-D745-26AC7A49EF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ADB91-84CE-4D49-8FE2-049A120C2D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847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3000">
        <p14:reveal/>
      </p:transition>
    </mc:Choice>
    <mc:Fallback xmlns="">
      <p:transition spd="slow" advClick="0" advTm="3000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14EAA8-C951-B7EE-7C42-7006226334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916E5D1-79BA-3620-1A5A-04FB10F570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C0673-D55D-4F62-9737-BAEB69F077CD}" type="datetimeFigureOut">
              <a:rPr lang="en-US" smtClean="0"/>
              <a:t>10/21/2022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6A936C9-2990-FA40-B8E9-99C00545C0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58801F-AEB9-F890-C6FD-B185D3CF74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ADB91-84CE-4D49-8FE2-049A120C2D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814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3000">
        <p14:reveal/>
      </p:transition>
    </mc:Choice>
    <mc:Fallback xmlns="">
      <p:transition spd="slow" advClick="0" advTm="3000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9CA6D2-5A09-8D34-F174-35CF732AC2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C0673-D55D-4F62-9737-BAEB69F077CD}" type="datetimeFigureOut">
              <a:rPr lang="en-US" smtClean="0"/>
              <a:t>10/21/2022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3F137ED-E3F5-6EA2-4202-FB0E87FD47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1BE0F8-5274-32E5-934C-FB4930CA72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ADB91-84CE-4D49-8FE2-049A120C2D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40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3000">
        <p14:reveal/>
      </p:transition>
    </mc:Choice>
    <mc:Fallback xmlns="">
      <p:transition spd="slow" advClick="0" advTm="3000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C62ACD-3467-37C4-98A9-525D8F1278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9056D2-04AE-3142-B13E-A17E2DBC88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F946521-180F-42B0-638E-A860C9715E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C044A55-FABC-5F58-E583-56AE8E5B5F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C0673-D55D-4F62-9737-BAEB69F077CD}" type="datetimeFigureOut">
              <a:rPr lang="en-US" smtClean="0"/>
              <a:t>10/21/2022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41DEEB5-98B5-C106-843F-4B47FA9008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368D8F-D2AD-364B-2DB2-33CB7D01D5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ADB91-84CE-4D49-8FE2-049A120C2D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250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3000">
        <p14:reveal/>
      </p:transition>
    </mc:Choice>
    <mc:Fallback xmlns="">
      <p:transition spd="slow" advClick="0" advTm="3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3CF6E5-91F1-5A33-B72F-06CBB33EC7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D8641A-6409-F8F2-04D1-78F198AE06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B9E26E-E052-58D3-6CDA-7FCFC78921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8DB38-91C5-4ED0-96FD-912055380CA7}" type="datetimeFigureOut">
              <a:rPr lang="en-US" smtClean="0"/>
              <a:t>10/21/2022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E60A8C-B7D4-4B0C-609E-BBB32CC4F2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AAE7A5-9F29-BD41-0DA7-F9460F7838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71CC7-7AEC-4137-9CEC-F46FB94CAC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97069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645FCF-1E0E-F20A-FD36-A1488504CB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13E858D-856A-B423-5EFE-8214A8302F3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0A9A68-9929-CDDF-2C09-1753BB7515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AF0C19-3F29-95F9-A951-53FE5E6B2C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C0673-D55D-4F62-9737-BAEB69F077CD}" type="datetimeFigureOut">
              <a:rPr lang="en-US" smtClean="0"/>
              <a:t>10/21/2022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84CCE5-9919-C236-0F00-1F9D1ABA60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DE73D2-3662-BFA5-F9A3-18ED68817E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ADB91-84CE-4D49-8FE2-049A120C2D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678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3000">
        <p14:reveal/>
      </p:transition>
    </mc:Choice>
    <mc:Fallback xmlns="">
      <p:transition spd="slow" advClick="0" advTm="3000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73C4D6-A448-05BE-2025-9A1CDCA09A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6590F7A-ACEB-98D6-00E9-5C678FA96D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111D04-B29D-6AC5-F5DA-5255344E7A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C0673-D55D-4F62-9737-BAEB69F077CD}" type="datetimeFigureOut">
              <a:rPr lang="en-US" smtClean="0"/>
              <a:t>10/21/2022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4DB522-F6EE-F78E-E100-6CEFEE1F16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9FD194-A9AD-AABB-F631-FA5A16A93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ADB91-84CE-4D49-8FE2-049A120C2D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174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3000">
        <p14:reveal/>
      </p:transition>
    </mc:Choice>
    <mc:Fallback xmlns="">
      <p:transition spd="slow" advClick="0" advTm="3000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681A742-7C82-7879-793D-25113E1ACFB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8DDF99C-2110-C6C8-93B6-B3A2087C44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EE15AD-5488-6415-147D-CF690C817E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C0673-D55D-4F62-9737-BAEB69F077CD}" type="datetimeFigureOut">
              <a:rPr lang="en-US" smtClean="0"/>
              <a:t>10/21/2022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992716-B0F9-31DC-0D3C-2DC4B5C3F0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059152-4827-5D5A-64B1-ED380B628B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ADB91-84CE-4D49-8FE2-049A120C2D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281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3000">
        <p14:reveal/>
      </p:transition>
    </mc:Choice>
    <mc:Fallback xmlns="">
      <p:transition spd="slow" advClick="0" advTm="3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52578F-D260-46B2-0917-3B107A9D9A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FD7E69-01E3-B74D-C97D-FF21D5FF4F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E8518C-F334-4EFA-DDFF-79416722AC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8DB38-91C5-4ED0-96FD-912055380CA7}" type="datetimeFigureOut">
              <a:rPr lang="en-US" smtClean="0"/>
              <a:t>10/21/2022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E1BEB7-407D-1AE0-2CA4-C7ADD6B6F6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A1CD7B-8E29-882C-2A97-F2AD03ECBE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71CC7-7AEC-4137-9CEC-F46FB94CAC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542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5E65FB-10F4-B2EE-793C-A5C6335048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BB7694-D040-4969-47F8-3ADBBDE6AA4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2D0FF1-B40D-E277-9607-C66049A86A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DC1E5D-F37F-EA6E-B73E-4E75DE0B48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8DB38-91C5-4ED0-96FD-912055380CA7}" type="datetimeFigureOut">
              <a:rPr lang="en-US" smtClean="0"/>
              <a:t>10/21/2022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B851EC-C89F-4064-C654-FE507C695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016DB8C-6FCC-E0F7-0C01-8221E19BD9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71CC7-7AEC-4137-9CEC-F46FB94CAC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960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01B604-C18C-A274-F9AB-C75A1046C1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952ABD-6399-4411-2AF1-C9DC3C4CB4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7F9C50-3F4D-542A-8EF9-F0D28B6EB6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5C3C958-A25A-36F9-9DAF-F63E75734DD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E234EE2-4A6D-F0D9-31EA-AF0BBCEB1D5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7B210FB-F3C1-3439-C7C5-E566467B24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8DB38-91C5-4ED0-96FD-912055380CA7}" type="datetimeFigureOut">
              <a:rPr lang="en-US" smtClean="0"/>
              <a:t>10/21/2022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6DFE831-01D6-C7D8-2A24-F4A67484EC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5E1C632-973B-0EAC-297B-B9EBFDC0FC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71CC7-7AEC-4137-9CEC-F46FB94CAC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2052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6D9D38-21E6-A975-CE92-4C1DAF3057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7527202-8E65-EC67-57F9-0F80368650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8DB38-91C5-4ED0-96FD-912055380CA7}" type="datetimeFigureOut">
              <a:rPr lang="en-US" smtClean="0"/>
              <a:t>10/21/2022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7590CB3-AE10-5D6A-23A6-7DC7F1B75F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A8F1CA9-70D0-9DFD-E894-05F768C3CA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71CC7-7AEC-4137-9CEC-F46FB94CAC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4145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0DF6CB-5C49-6024-384E-284A5EC4F5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8DB38-91C5-4ED0-96FD-912055380CA7}" type="datetimeFigureOut">
              <a:rPr lang="en-US" smtClean="0"/>
              <a:t>10/21/2022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641CBC1-6344-9547-19DC-5D1C532928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318C2B-4E5E-E737-1345-3B0BA1C154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71CC7-7AEC-4137-9CEC-F46FB94CAC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0339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8EEBF9-067E-E3B9-84C6-C5F1140F4E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B7F8C5-A340-2C6E-E01F-70B0DA1E4C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A16D66-413D-E6D2-2E2B-6149703930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954E89-06CB-4BC5-4B77-173AA55C52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8DB38-91C5-4ED0-96FD-912055380CA7}" type="datetimeFigureOut">
              <a:rPr lang="en-US" smtClean="0"/>
              <a:t>10/21/2022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12A28D-6539-E8BE-8E26-05164442D7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29E556-CC15-A62C-CA30-0FE7093255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71CC7-7AEC-4137-9CEC-F46FB94CAC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7193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95C6B9-8398-71F1-80D3-3A8D032C5D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ED734D5-BD60-76E5-53FE-E60D7036248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FFA4FB7-D98D-7998-8303-D339E6C092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A1688A-0486-179F-80A9-A84B4E2114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8DB38-91C5-4ED0-96FD-912055380CA7}" type="datetimeFigureOut">
              <a:rPr lang="en-US" smtClean="0"/>
              <a:t>10/21/2022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36A331-9707-BC6C-626D-9E9C85E487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68E928-049F-0560-652A-EC6B129A7C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71CC7-7AEC-4137-9CEC-F46FB94CAC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9967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8E9733F-667C-9B38-6FE1-89038B29A4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FCC553-ECB3-39BD-A9CE-B0305F2CBE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03CF97-1A17-82F2-A87D-8E49A53B525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48DB38-91C5-4ED0-96FD-912055380CA7}" type="datetimeFigureOut">
              <a:rPr lang="en-US" smtClean="0"/>
              <a:t>10/21/2022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5F0A85-37F9-B6A2-6053-C19CD7999B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892049-B735-C083-E3B3-9A6BF3524E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D71CC7-7AEC-4137-9CEC-F46FB94CAC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3444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A234450-8D79-86D5-ED9D-C9C711AA5A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051387-0CDD-CF91-3078-8939EA869B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7F91EE-68D7-2A3A-8F97-81A28A3C2F3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EC0673-D55D-4F62-9737-BAEB69F077CD}" type="datetimeFigureOut">
              <a:rPr lang="en-US" smtClean="0"/>
              <a:t>10/21/2022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E0FDD2-A128-5B95-F89F-27CBE8E9BC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56D56B-CEFA-E025-91A8-85A5C674BF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2ADB91-84CE-4D49-8FE2-049A120C2D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74945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3400" advClick="0" advTm="3000">
        <p14:reveal/>
      </p:transition>
    </mc:Choice>
    <mc:Fallback xmlns="">
      <p:transition spd="slow" advClick="0" advTm="3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fif"/><Relationship Id="rId7" Type="http://schemas.openxmlformats.org/officeDocument/2006/relationships/image" Target="../media/image18.jfif"/><Relationship Id="rId2" Type="http://schemas.openxmlformats.org/officeDocument/2006/relationships/image" Target="../media/image13.jfif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7.jfif"/><Relationship Id="rId5" Type="http://schemas.openxmlformats.org/officeDocument/2006/relationships/image" Target="../media/image16.jfif"/><Relationship Id="rId4" Type="http://schemas.openxmlformats.org/officeDocument/2006/relationships/image" Target="../media/image15.jf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A close up of a bunch of orange flowers&#10;&#10;Description automatically generated with low confidence">
            <a:extLst>
              <a:ext uri="{FF2B5EF4-FFF2-40B4-BE49-F238E27FC236}">
                <a16:creationId xmlns:a16="http://schemas.microsoft.com/office/drawing/2014/main" id="{F8E746C7-3C87-CD02-A91C-62749FC5FC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223" y="181224"/>
            <a:ext cx="11797553" cy="6495552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F18F6C48-B1FB-A0B7-E5F2-E195DCD237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02659" y="181224"/>
            <a:ext cx="9144000" cy="2387600"/>
          </a:xfrm>
        </p:spPr>
        <p:txBody>
          <a:bodyPr>
            <a:normAutofit/>
          </a:bodyPr>
          <a:lstStyle/>
          <a:p>
            <a:br>
              <a:rPr lang="en-US"/>
            </a:br>
            <a:endParaRPr lang="en-US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15ECF44D-99EA-5482-0FB4-C4CC7065E4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07771" y="4397453"/>
            <a:ext cx="8417862" cy="1655762"/>
          </a:xfrm>
        </p:spPr>
        <p:txBody>
          <a:bodyPr>
            <a:normAutofit/>
          </a:bodyPr>
          <a:lstStyle/>
          <a:p>
            <a:br>
              <a:rPr lang="en-US" sz="3000" i="1">
                <a:solidFill>
                  <a:schemeClr val="bg1"/>
                </a:solidFill>
              </a:rPr>
            </a:br>
            <a:r>
              <a:rPr lang="en-US" sz="3900" b="1" i="1">
                <a:solidFill>
                  <a:schemeClr val="bg1"/>
                </a:solidFill>
                <a:latin typeface="Bodoni MT Black" panose="02070A03080606020203" pitchFamily="18" charset="0"/>
              </a:rPr>
              <a:t>Here’s a look at our </a:t>
            </a:r>
            <a:br>
              <a:rPr lang="en-US" sz="3900" b="1" i="1">
                <a:solidFill>
                  <a:schemeClr val="bg1"/>
                </a:solidFill>
                <a:latin typeface="Bodoni MT Black" panose="02070A03080606020203" pitchFamily="18" charset="0"/>
              </a:rPr>
            </a:br>
            <a:r>
              <a:rPr lang="en-US" sz="3900" b="1" i="1">
                <a:solidFill>
                  <a:schemeClr val="bg1"/>
                </a:solidFill>
                <a:latin typeface="Bodoni MT Black" panose="02070A03080606020203" pitchFamily="18" charset="0"/>
              </a:rPr>
              <a:t>live auction items</a:t>
            </a:r>
            <a:r>
              <a:rPr lang="en-US" sz="3900" b="1">
                <a:solidFill>
                  <a:schemeClr val="bg1"/>
                </a:solidFill>
                <a:latin typeface="Cooper Black" panose="0208090404030B020404" pitchFamily="18" charset="0"/>
              </a:rPr>
              <a:t>!</a:t>
            </a:r>
            <a:endParaRPr lang="en-US" sz="3000" b="1">
              <a:solidFill>
                <a:schemeClr val="bg1"/>
              </a:solidFill>
              <a:latin typeface="Cooper Black" panose="0208090404030B020404" pitchFamily="18" charset="0"/>
            </a:endParaRPr>
          </a:p>
        </p:txBody>
      </p:sp>
      <p:pic>
        <p:nvPicPr>
          <p:cNvPr id="6" name="Picture 5" descr="Logo, company name&#10;&#10;Description automatically generated">
            <a:extLst>
              <a:ext uri="{FF2B5EF4-FFF2-40B4-BE49-F238E27FC236}">
                <a16:creationId xmlns:a16="http://schemas.microsoft.com/office/drawing/2014/main" id="{BF117CFA-ED7C-5278-519C-64C2089E779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30" t="103410" r="-24730" b="-74717"/>
          <a:stretch/>
        </p:blipFill>
        <p:spPr>
          <a:xfrm>
            <a:off x="5916702" y="4557186"/>
            <a:ext cx="3733800" cy="2662518"/>
          </a:xfrm>
          <a:prstGeom prst="rect">
            <a:avLst/>
          </a:prstGeom>
        </p:spPr>
      </p:pic>
      <p:pic>
        <p:nvPicPr>
          <p:cNvPr id="18" name="Picture 17" descr="Text&#10;&#10;Description automatically generated">
            <a:extLst>
              <a:ext uri="{FF2B5EF4-FFF2-40B4-BE49-F238E27FC236}">
                <a16:creationId xmlns:a16="http://schemas.microsoft.com/office/drawing/2014/main" id="{3CAEF37D-2101-016A-2FE5-7E563FDD077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9770" y="264957"/>
            <a:ext cx="6533866" cy="2220134"/>
          </a:xfrm>
          <a:prstGeom prst="rect">
            <a:avLst/>
          </a:prstGeom>
        </p:spPr>
      </p:pic>
      <p:pic>
        <p:nvPicPr>
          <p:cNvPr id="10" name="Picture 9" descr="Logo, company name&#10;&#10;Description automatically generated">
            <a:extLst>
              <a:ext uri="{FF2B5EF4-FFF2-40B4-BE49-F238E27FC236}">
                <a16:creationId xmlns:a16="http://schemas.microsoft.com/office/drawing/2014/main" id="{4127EBF8-48B3-5170-BEF3-8426CB7305F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9840" y="1718365"/>
            <a:ext cx="4313724" cy="2430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218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3000">
        <p14:reveal/>
      </p:transition>
    </mc:Choice>
    <mc:Fallback xmlns="">
      <p:transition spd="slow" advClick="0" advTm="3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 descr="A group of people playing instruments&#10;&#10;Description automatically generated with medium confidence">
            <a:extLst>
              <a:ext uri="{FF2B5EF4-FFF2-40B4-BE49-F238E27FC236}">
                <a16:creationId xmlns:a16="http://schemas.microsoft.com/office/drawing/2014/main" id="{9044A95D-5CFF-3C87-95B6-9331850946E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91" r="14394" b="1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4EDABF6-3BC4-42E3-8F06-20760583B5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466" y="1748528"/>
            <a:ext cx="5618019" cy="3204134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4000" i="1" dirty="0">
                <a:latin typeface="Maiandra GD" panose="020E0502030308020204" pitchFamily="34" charset="0"/>
              </a:rPr>
              <a:t>“</a:t>
            </a:r>
            <a:r>
              <a:rPr lang="en-US" sz="4900" i="1" dirty="0">
                <a:latin typeface="Maiandra GD" panose="020E0502030308020204" pitchFamily="34" charset="0"/>
              </a:rPr>
              <a:t>Symphony</a:t>
            </a:r>
            <a:r>
              <a:rPr lang="en-US" sz="4000" i="1" dirty="0">
                <a:latin typeface="Maiandra GD" panose="020E0502030308020204" pitchFamily="34" charset="0"/>
              </a:rPr>
              <a:t>” </a:t>
            </a:r>
            <a:br>
              <a:rPr lang="en-US" sz="4000" i="1" dirty="0">
                <a:latin typeface="Maiandra GD" panose="020E0502030308020204" pitchFamily="34" charset="0"/>
              </a:rPr>
            </a:br>
            <a:br>
              <a:rPr lang="en-US" sz="3000" i="1" dirty="0">
                <a:latin typeface="Maiandra GD" panose="020E0502030308020204" pitchFamily="34" charset="0"/>
              </a:rPr>
            </a:br>
            <a:r>
              <a:rPr lang="en-US" sz="4000" dirty="0">
                <a:latin typeface="Maiandra GD" panose="020E0502030308020204" pitchFamily="34" charset="0"/>
              </a:rPr>
              <a:t>Original Art </a:t>
            </a:r>
            <a:r>
              <a:rPr lang="en-US" sz="3600" dirty="0">
                <a:latin typeface="Maiandra GD" panose="020E0502030308020204" pitchFamily="34" charset="0"/>
              </a:rPr>
              <a:t>by Vivian Noe</a:t>
            </a:r>
            <a:br>
              <a:rPr lang="en-US" sz="3000" dirty="0">
                <a:latin typeface="Maiandra GD" panose="020E0502030308020204" pitchFamily="34" charset="0"/>
              </a:rPr>
            </a:br>
            <a:br>
              <a:rPr lang="en-US" sz="3000" i="1" dirty="0">
                <a:latin typeface="Maiandra GD" panose="020E0502030308020204" pitchFamily="34" charset="0"/>
              </a:rPr>
            </a:br>
            <a:r>
              <a:rPr lang="en-US" sz="2700" dirty="0">
                <a:latin typeface="Maiandra GD" panose="020E0502030308020204" pitchFamily="34" charset="0"/>
              </a:rPr>
              <a:t>16”x 20” mixed-media painting</a:t>
            </a:r>
            <a:br>
              <a:rPr lang="en-US" sz="3000" dirty="0">
                <a:latin typeface="Maiandra GD" panose="020E0502030308020204" pitchFamily="34" charset="0"/>
              </a:rPr>
            </a:br>
            <a:br>
              <a:rPr lang="en-US" sz="3000" dirty="0">
                <a:latin typeface="Maiandra GD" panose="020E0502030308020204" pitchFamily="34" charset="0"/>
              </a:rPr>
            </a:br>
            <a:r>
              <a:rPr lang="en-US" sz="2000" dirty="0">
                <a:latin typeface="Maiandra GD" panose="020E0502030308020204" pitchFamily="34" charset="0"/>
              </a:rPr>
              <a:t>Value $1200</a:t>
            </a:r>
            <a:endParaRPr lang="en-US" sz="3000" dirty="0">
              <a:latin typeface="Maiandra GD" panose="020E0502030308020204" pitchFamily="34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9373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3000">
        <p14:reveal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lumMod val="75000"/>
              </a:schemeClr>
            </a:gs>
            <a:gs pos="46000">
              <a:srgbClr val="1F3763"/>
            </a:gs>
            <a:gs pos="100000">
              <a:srgbClr val="335BA3"/>
            </a:gs>
          </a:gsLst>
          <a:path path="rect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16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 descr="Water reflection">
            <a:extLst>
              <a:ext uri="{FF2B5EF4-FFF2-40B4-BE49-F238E27FC236}">
                <a16:creationId xmlns:a16="http://schemas.microsoft.com/office/drawing/2014/main" id="{49967A3E-4AA2-787C-52D1-EF2CAD851CA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87" r="7899" b="-1"/>
          <a:stretch/>
        </p:blipFill>
        <p:spPr>
          <a:xfrm>
            <a:off x="1" y="10"/>
            <a:ext cx="6936390" cy="685799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F03650E-2BA5-4A12-D570-B5C021FD9118}"/>
              </a:ext>
            </a:extLst>
          </p:cNvPr>
          <p:cNvSpPr txBox="1"/>
          <p:nvPr/>
        </p:nvSpPr>
        <p:spPr>
          <a:xfrm>
            <a:off x="7509280" y="958828"/>
            <a:ext cx="5340625" cy="374276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5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dwardian Script ITC" panose="030303020407070D0804" pitchFamily="66" charset="0"/>
                <a:ea typeface="+mn-ea"/>
                <a:cs typeface="+mn-cs"/>
              </a:rPr>
              <a:t>18” pearl necklace</a:t>
            </a:r>
            <a:b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dwardian Script ITC" panose="030303020407070D0804" pitchFamily="66" charset="0"/>
                <a:ea typeface="+mn-ea"/>
                <a:cs typeface="+mn-cs"/>
              </a:rPr>
            </a:br>
            <a:b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dwardian Script ITC" panose="030303020407070D0804" pitchFamily="66" charset="0"/>
                <a:ea typeface="+mn-ea"/>
                <a:cs typeface="+mn-cs"/>
              </a:rPr>
            </a:br>
            <a:r>
              <a:rPr kumimoji="0" lang="en-US" sz="3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dwardian Script ITC" panose="030303020407070D0804" pitchFamily="66" charset="0"/>
                <a:ea typeface="+mn-ea"/>
                <a:cs typeface="+mn-cs"/>
              </a:rPr>
              <a:t>11-12 mm pearls with a sterling silver clasp</a:t>
            </a: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dwardian Script ITC" panose="030303020407070D0804" pitchFamily="66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br>
              <a:rPr kumimoji="0" lang="en-US" sz="3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dwardian Script ITC" panose="030303020407070D0804" pitchFamily="66" charset="0"/>
                <a:ea typeface="+mn-ea"/>
                <a:cs typeface="+mn-cs"/>
              </a:rPr>
            </a:br>
            <a:r>
              <a:rPr kumimoji="0" lang="en-US" sz="3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dwardian Script ITC" panose="030303020407070D0804" pitchFamily="66" charset="0"/>
                <a:ea typeface="+mn-ea"/>
                <a:cs typeface="+mn-cs"/>
              </a:rPr>
              <a:t>Total value $395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dwardian Script ITC" panose="030303020407070D0804" pitchFamily="66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dwardian Script ITC" panose="030303020407070D0804" pitchFamily="66" charset="0"/>
                <a:ea typeface="+mn-ea"/>
                <a:cs typeface="+mn-cs"/>
              </a:rPr>
              <a:t>Donated by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3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dwardian Script ITC" panose="030303020407070D0804" pitchFamily="66" charset="0"/>
                <a:ea typeface="+mn-ea"/>
                <a:cs typeface="+mn-cs"/>
              </a:rPr>
              <a:t>Sissy’s Log Cabin</a:t>
            </a:r>
          </a:p>
        </p:txBody>
      </p:sp>
    </p:spTree>
    <p:extLst>
      <p:ext uri="{BB962C8B-B14F-4D97-AF65-F5344CB8AC3E}">
        <p14:creationId xmlns:p14="http://schemas.microsoft.com/office/powerpoint/2010/main" val="591488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3000">
        <p14:reveal/>
      </p:transition>
    </mc:Choice>
    <mc:Fallback xmlns="">
      <p:transition spd="slow" advClick="0" advTm="30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2" name="Rectangle 51">
            <a:extLst>
              <a:ext uri="{FF2B5EF4-FFF2-40B4-BE49-F238E27FC236}">
                <a16:creationId xmlns:a16="http://schemas.microsoft.com/office/drawing/2014/main" id="{657F69E0-C4B0-4BEC-A689-4F8D877F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 descr="Bartender serving cocktail">
            <a:extLst>
              <a:ext uri="{FF2B5EF4-FFF2-40B4-BE49-F238E27FC236}">
                <a16:creationId xmlns:a16="http://schemas.microsoft.com/office/drawing/2014/main" id="{A903B958-2ADA-71F9-E115-FE12C5FBA50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55" r="-1" b="7854"/>
          <a:stretch/>
        </p:blipFill>
        <p:spPr>
          <a:xfrm>
            <a:off x="-3313" y="10"/>
            <a:ext cx="1218893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C5ACF5C-3E38-EB04-45A0-3CF8BA9DA5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2476" y="1897380"/>
            <a:ext cx="9144000" cy="3063240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sz="5400" dirty="0">
                <a:solidFill>
                  <a:srgbClr val="FFFFFF"/>
                </a:solidFill>
                <a:latin typeface="Bernard MT Condensed" panose="02050806060905020404" pitchFamily="18" charset="0"/>
              </a:rPr>
              <a:t>Stock the Bar!</a:t>
            </a:r>
            <a:br>
              <a:rPr lang="en-US" sz="2600" dirty="0">
                <a:solidFill>
                  <a:srgbClr val="FFFFFF"/>
                </a:solidFill>
                <a:latin typeface="Bernard MT Condensed" panose="02050806060905020404" pitchFamily="18" charset="0"/>
              </a:rPr>
            </a:br>
            <a:br>
              <a:rPr lang="en-US" sz="2600" dirty="0">
                <a:solidFill>
                  <a:srgbClr val="FFFFFF"/>
                </a:solidFill>
                <a:latin typeface="Bernard MT Condensed" panose="02050806060905020404" pitchFamily="18" charset="0"/>
              </a:rPr>
            </a:br>
            <a:r>
              <a:rPr lang="en-US" dirty="0">
                <a:solidFill>
                  <a:srgbClr val="FFFFFF"/>
                </a:solidFill>
                <a:latin typeface="Bernard MT Condensed" panose="02050806060905020404" pitchFamily="18" charset="0"/>
              </a:rPr>
              <a:t>The CSO board offers their favorite libations</a:t>
            </a:r>
            <a:br>
              <a:rPr lang="en-US" dirty="0">
                <a:solidFill>
                  <a:srgbClr val="FFFFFF"/>
                </a:solidFill>
                <a:latin typeface="Bernard MT Condensed" panose="02050806060905020404" pitchFamily="18" charset="0"/>
              </a:rPr>
            </a:br>
            <a:r>
              <a:rPr lang="en-US" dirty="0">
                <a:solidFill>
                  <a:srgbClr val="FFFFFF"/>
                </a:solidFill>
                <a:latin typeface="Bernard MT Condensed" panose="02050806060905020404" pitchFamily="18" charset="0"/>
              </a:rPr>
              <a:t>for your complete, </a:t>
            </a:r>
            <a:br>
              <a:rPr lang="en-US" dirty="0">
                <a:solidFill>
                  <a:srgbClr val="FFFFFF"/>
                </a:solidFill>
                <a:latin typeface="Bernard MT Condensed" panose="02050806060905020404" pitchFamily="18" charset="0"/>
              </a:rPr>
            </a:br>
            <a:r>
              <a:rPr lang="en-US" dirty="0">
                <a:solidFill>
                  <a:srgbClr val="FFFFFF"/>
                </a:solidFill>
                <a:latin typeface="Bernard MT Condensed" panose="02050806060905020404" pitchFamily="18" charset="0"/>
              </a:rPr>
              <a:t>at-home bar</a:t>
            </a:r>
            <a:br>
              <a:rPr lang="en-US" dirty="0">
                <a:solidFill>
                  <a:srgbClr val="FFFFFF"/>
                </a:solidFill>
                <a:latin typeface="Bernard MT Condensed" panose="02050806060905020404" pitchFamily="18" charset="0"/>
              </a:rPr>
            </a:br>
            <a:br>
              <a:rPr lang="en-US" dirty="0">
                <a:solidFill>
                  <a:srgbClr val="FFFFFF"/>
                </a:solidFill>
                <a:latin typeface="Bernard MT Condensed" panose="02050806060905020404" pitchFamily="18" charset="0"/>
              </a:rPr>
            </a:br>
            <a:r>
              <a:rPr lang="en-US" sz="2600" dirty="0">
                <a:solidFill>
                  <a:srgbClr val="FFFFFF"/>
                </a:solidFill>
                <a:latin typeface="Bernard MT Condensed" panose="02050806060905020404" pitchFamily="18" charset="0"/>
              </a:rPr>
              <a:t>Total value $530</a:t>
            </a:r>
          </a:p>
        </p:txBody>
      </p:sp>
      <p:sp>
        <p:nvSpPr>
          <p:cNvPr id="54" name="sketchy line">
            <a:extLst>
              <a:ext uri="{FF2B5EF4-FFF2-40B4-BE49-F238E27FC236}">
                <a16:creationId xmlns:a16="http://schemas.microsoft.com/office/drawing/2014/main" id="{9F6380B4-6A1C-481E-8408-B4E6C75B9B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4368623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rgbClr val="FFFFFF">
              <a:alpha val="75000"/>
            </a:srgbClr>
          </a:solidFill>
          <a:ln w="44450" cap="rnd">
            <a:solidFill>
              <a:srgbClr val="FFFFFF">
                <a:alpha val="75000"/>
              </a:srgb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7612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3000">
        <p14:reveal/>
      </p:transition>
    </mc:Choice>
    <mc:Fallback xmlns="">
      <p:transition spd="slow" advClick="0" advTm="300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" name="Rectangle 31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D4CCEF3-DEE6-7436-6E73-AEB52559AAA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464" r="9089" b="7613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C895246-4FFA-C8C9-F1CB-6A4444E692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029" y="2265363"/>
            <a:ext cx="4023360" cy="3204134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4800">
                <a:latin typeface="Cooper Black" panose="0208090404030B020404" pitchFamily="18" charset="0"/>
              </a:rPr>
              <a:t>Live painting by artist, Steve Griffith</a:t>
            </a:r>
            <a:br>
              <a:rPr lang="en-US" sz="4800">
                <a:latin typeface="Cooper Black" panose="0208090404030B020404" pitchFamily="18" charset="0"/>
              </a:rPr>
            </a:br>
            <a:br>
              <a:rPr lang="en-US" sz="4800">
                <a:latin typeface="Cooper Black" panose="0208090404030B020404" pitchFamily="18" charset="0"/>
              </a:rPr>
            </a:br>
            <a:r>
              <a:rPr lang="en-US" sz="3600" i="1">
                <a:latin typeface="Cooper Black" panose="0208090404030B020404" pitchFamily="18" charset="0"/>
              </a:rPr>
              <a:t>Value $2500</a:t>
            </a:r>
            <a:endParaRPr lang="en-US" sz="4800" i="1">
              <a:latin typeface="Cooper Black" panose="0208090404030B020404" pitchFamily="18" charset="0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4596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3000">
        <p14:reveal/>
      </p:transition>
    </mc:Choice>
    <mc:Fallback xmlns="">
      <p:transition spd="slow" advClick="0" advTm="300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40000"/>
                <a:lumOff val="60000"/>
              </a:schemeClr>
            </a:gs>
            <a:gs pos="46000">
              <a:srgbClr val="3259A0"/>
            </a:gs>
            <a:gs pos="100000">
              <a:schemeClr val="accent1">
                <a:lumMod val="75000"/>
              </a:schemeClr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accessory, chain&#10;&#10;Description automatically generated">
            <a:extLst>
              <a:ext uri="{FF2B5EF4-FFF2-40B4-BE49-F238E27FC236}">
                <a16:creationId xmlns:a16="http://schemas.microsoft.com/office/drawing/2014/main" id="{6907CB9F-BAC8-9003-CBFF-58818227DC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29400">
            <a:off x="4793073" y="4285131"/>
            <a:ext cx="3250096" cy="1409229"/>
          </a:xfrm>
          <a:prstGeom prst="rect">
            <a:avLst/>
          </a:prstGeom>
        </p:spPr>
      </p:pic>
      <p:pic>
        <p:nvPicPr>
          <p:cNvPr id="3" name="Picture 2" descr="A picture containing chain, metalware, accessory&#10;&#10;Description automatically generated">
            <a:extLst>
              <a:ext uri="{FF2B5EF4-FFF2-40B4-BE49-F238E27FC236}">
                <a16:creationId xmlns:a16="http://schemas.microsoft.com/office/drawing/2014/main" id="{0230F1BA-338E-BCC1-B571-4A3547AD47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812" y="172735"/>
            <a:ext cx="4865805" cy="6512530"/>
          </a:xfrm>
          <a:prstGeom prst="rect">
            <a:avLst/>
          </a:prstGeom>
        </p:spPr>
      </p:pic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D258572F-07CE-44CA-4425-6FE9E772864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4355" y="2888641"/>
            <a:ext cx="2786930" cy="108071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C045BBE-5B8A-A649-39F0-8E22ADE1847B}"/>
              </a:ext>
            </a:extLst>
          </p:cNvPr>
          <p:cNvSpPr txBox="1"/>
          <p:nvPr/>
        </p:nvSpPr>
        <p:spPr>
          <a:xfrm>
            <a:off x="5804452" y="486227"/>
            <a:ext cx="6166736" cy="261610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dwardian Script ITC"/>
                <a:ea typeface="+mn-ea"/>
                <a:cs typeface="+mn-cs"/>
              </a:rPr>
              <a:t>Jude Francis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dwardian Script ITC"/>
                <a:ea typeface="+mn-ea"/>
                <a:cs typeface="+mn-cs"/>
              </a:rPr>
              <a:t>Gray Labradorite and White Topaz 34 “ necklace 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Edwardian Script ITC" panose="030303020407070D0804" pitchFamily="66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dwardian Script ITC"/>
                <a:ea typeface="+mn-ea"/>
                <a:cs typeface="+mn-cs"/>
              </a:rPr>
              <a:t>Sterling Silver  and White Topaz bracelet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dwardian Script ITC"/>
                <a:ea typeface="+mn-ea"/>
                <a:cs typeface="+mn-cs"/>
              </a:rPr>
              <a:t>Total Value $1500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dwardian Script ITC"/>
                <a:ea typeface="+mn-ea"/>
                <a:cs typeface="+mn-cs"/>
              </a:rPr>
              <a:t>Donated by</a:t>
            </a:r>
          </a:p>
        </p:txBody>
      </p:sp>
    </p:spTree>
    <p:extLst>
      <p:ext uri="{BB962C8B-B14F-4D97-AF65-F5344CB8AC3E}">
        <p14:creationId xmlns:p14="http://schemas.microsoft.com/office/powerpoint/2010/main" val="3034489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3000">
        <p14:reveal/>
      </p:transition>
    </mc:Choice>
    <mc:Fallback xmlns="">
      <p:transition spd="slow" advClick="0" advTm="300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20D667-BF91-0CD3-7538-22FB8E3726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br>
              <a:rPr lang="en-US" sz="6000" i="1" dirty="0"/>
            </a:br>
            <a:br>
              <a:rPr lang="en-US" sz="6000" i="1" dirty="0"/>
            </a:br>
            <a:br>
              <a:rPr lang="en-US" sz="6000" i="1" dirty="0"/>
            </a:br>
            <a:r>
              <a:rPr lang="en-US" sz="6000" dirty="0"/>
              <a:t>Fort Walton Beach Getaway</a:t>
            </a:r>
            <a:br>
              <a:rPr lang="en-US" sz="6000" i="1" dirty="0"/>
            </a:br>
            <a:r>
              <a:rPr lang="en-US" sz="4900" i="1" dirty="0"/>
              <a:t>Gulf Dunes</a:t>
            </a:r>
            <a:br>
              <a:rPr lang="en-US" sz="6000" i="1" dirty="0"/>
            </a:br>
            <a:r>
              <a:rPr lang="en-US" sz="3100" i="1" dirty="0"/>
              <a:t>7 Night Stay, </a:t>
            </a:r>
            <a:br>
              <a:rPr lang="en-US" sz="3100" i="1" dirty="0"/>
            </a:br>
            <a:r>
              <a:rPr lang="en-US" sz="3100" i="1" dirty="0"/>
              <a:t>January 1, 2023-December 31, 2023</a:t>
            </a:r>
            <a:br>
              <a:rPr lang="en-US" sz="3100" i="1" dirty="0"/>
            </a:br>
            <a:br>
              <a:rPr lang="en-US" i="1" dirty="0"/>
            </a:b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0D60914-7BE0-D5A5-DD1E-7B62A225F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52400">
            <a:solidFill>
              <a:srgbClr val="50807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1776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3000">
        <p14:reveal/>
      </p:transition>
    </mc:Choice>
    <mc:Fallback xmlns="">
      <p:transition spd="slow" advClick="0" advTm="300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indoor, wall, floor, sofa&#10;&#10;Description automatically generated">
            <a:extLst>
              <a:ext uri="{FF2B5EF4-FFF2-40B4-BE49-F238E27FC236}">
                <a16:creationId xmlns:a16="http://schemas.microsoft.com/office/drawing/2014/main" id="{47C4A78D-E252-FA7F-CDFB-1C076E16E42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35" r="1250"/>
          <a:stretch/>
        </p:blipFill>
        <p:spPr>
          <a:xfrm>
            <a:off x="643467" y="715498"/>
            <a:ext cx="3278292" cy="2480598"/>
          </a:xfrm>
          <a:prstGeom prst="rect">
            <a:avLst/>
          </a:prstGeom>
        </p:spPr>
      </p:pic>
      <p:pic>
        <p:nvPicPr>
          <p:cNvPr id="21" name="Picture 20" descr="A table and chairs on a balcony&#10;&#10;Description automatically generated with medium confidence">
            <a:extLst>
              <a:ext uri="{FF2B5EF4-FFF2-40B4-BE49-F238E27FC236}">
                <a16:creationId xmlns:a16="http://schemas.microsoft.com/office/drawing/2014/main" id="{5F02949C-F4BE-9BB4-B028-CAD1597D60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3493" y="706391"/>
            <a:ext cx="3743538" cy="2498811"/>
          </a:xfrm>
          <a:prstGeom prst="rect">
            <a:avLst/>
          </a:prstGeom>
        </p:spPr>
      </p:pic>
      <p:pic>
        <p:nvPicPr>
          <p:cNvPr id="3" name="Picture 2" descr="A bed in a room&#10;&#10;Description automatically generated with low confidence">
            <a:extLst>
              <a:ext uri="{FF2B5EF4-FFF2-40B4-BE49-F238E27FC236}">
                <a16:creationId xmlns:a16="http://schemas.microsoft.com/office/drawing/2014/main" id="{F2C21027-8558-53E0-DA93-0E43FE159E6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9608" y="715498"/>
            <a:ext cx="3716253" cy="2480598"/>
          </a:xfrm>
          <a:prstGeom prst="rect">
            <a:avLst/>
          </a:prstGeom>
        </p:spPr>
      </p:pic>
      <p:pic>
        <p:nvPicPr>
          <p:cNvPr id="13" name="Picture 12" descr="A picture containing bed, wall, indoor, bedroom&#10;&#10;Description automatically generated">
            <a:extLst>
              <a:ext uri="{FF2B5EF4-FFF2-40B4-BE49-F238E27FC236}">
                <a16:creationId xmlns:a16="http://schemas.microsoft.com/office/drawing/2014/main" id="{C04A8DBA-8BB5-448A-7122-ED2F833D6E1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046"/>
          <a:stretch/>
        </p:blipFill>
        <p:spPr>
          <a:xfrm>
            <a:off x="643467" y="3643909"/>
            <a:ext cx="3278292" cy="2516572"/>
          </a:xfrm>
          <a:prstGeom prst="rect">
            <a:avLst/>
          </a:prstGeom>
        </p:spPr>
      </p:pic>
      <p:pic>
        <p:nvPicPr>
          <p:cNvPr id="15" name="Picture 14" descr="A dining table with chairs around it&#10;&#10;Description automatically generated with low confidence">
            <a:extLst>
              <a:ext uri="{FF2B5EF4-FFF2-40B4-BE49-F238E27FC236}">
                <a16:creationId xmlns:a16="http://schemas.microsoft.com/office/drawing/2014/main" id="{78CAD7B6-1405-6F0A-CF44-F24072607DFD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05"/>
          <a:stretch/>
        </p:blipFill>
        <p:spPr>
          <a:xfrm>
            <a:off x="4257635" y="3589863"/>
            <a:ext cx="3715255" cy="2643993"/>
          </a:xfrm>
          <a:prstGeom prst="rect">
            <a:avLst/>
          </a:prstGeom>
        </p:spPr>
      </p:pic>
      <p:pic>
        <p:nvPicPr>
          <p:cNvPr id="5" name="Picture 4" descr="A bedroom with two beds&#10;&#10;Description automatically generated with medium confidence">
            <a:extLst>
              <a:ext uri="{FF2B5EF4-FFF2-40B4-BE49-F238E27FC236}">
                <a16:creationId xmlns:a16="http://schemas.microsoft.com/office/drawing/2014/main" id="{73DF4119-5D1C-ABA8-F9E8-3B77307F6B05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05"/>
          <a:stretch/>
        </p:blipFill>
        <p:spPr>
          <a:xfrm>
            <a:off x="8308763" y="3573174"/>
            <a:ext cx="3627098" cy="2660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771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3000">
        <p14:reveal/>
      </p:transition>
    </mc:Choice>
    <mc:Fallback xmlns="">
      <p:transition spd="slow" advClick="0" advTm="300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Twaltonaptlayout">
            <a:extLst>
              <a:ext uri="{FF2B5EF4-FFF2-40B4-BE49-F238E27FC236}">
                <a16:creationId xmlns:a16="http://schemas.microsoft.com/office/drawing/2014/main" id="{6115E6BB-26ED-9AA9-85E2-C7F23A562DDF}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38" t="-279" r="35785" b="-1280"/>
          <a:stretch/>
        </p:blipFill>
        <p:spPr>
          <a:xfrm>
            <a:off x="8410471" y="1651860"/>
            <a:ext cx="2142814" cy="477503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6C316E2-1007-F8FA-E4B7-C4CF758D46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7356" y="1651861"/>
            <a:ext cx="6358424" cy="476881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BA8743A-4D94-AF63-3315-C0C4D151012F}"/>
              </a:ext>
            </a:extLst>
          </p:cNvPr>
          <p:cNvSpPr txBox="1"/>
          <p:nvPr/>
        </p:nvSpPr>
        <p:spPr>
          <a:xfrm>
            <a:off x="5181600" y="3429000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A611364-C4CC-0819-0286-91CF1D4B6765}"/>
              </a:ext>
            </a:extLst>
          </p:cNvPr>
          <p:cNvSpPr txBox="1"/>
          <p:nvPr/>
        </p:nvSpPr>
        <p:spPr>
          <a:xfrm rot="10800000" flipV="1">
            <a:off x="533397" y="226533"/>
            <a:ext cx="10469547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latin typeface="Maiandra GD" panose="020E0502030308020204" pitchFamily="34" charset="0"/>
              </a:rPr>
              <a:t>For complete property information go to</a:t>
            </a:r>
          </a:p>
          <a:p>
            <a:endParaRPr lang="en-US" sz="1200" b="1">
              <a:latin typeface="Maiandra GD" panose="020E0502030308020204" pitchFamily="34" charset="0"/>
            </a:endParaRPr>
          </a:p>
          <a:p>
            <a:r>
              <a:rPr lang="en-US" sz="2400" b="1">
                <a:latin typeface="Maiandra GD" panose="020E0502030308020204" pitchFamily="34" charset="0"/>
              </a:rPr>
              <a:t> https://www.emeraldcoastrentals.com/vacation-rentals/rental/1207-54189/</a:t>
            </a:r>
          </a:p>
        </p:txBody>
      </p:sp>
    </p:spTree>
    <p:extLst>
      <p:ext uri="{BB962C8B-B14F-4D97-AF65-F5344CB8AC3E}">
        <p14:creationId xmlns:p14="http://schemas.microsoft.com/office/powerpoint/2010/main" val="3263167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3000">
        <p14:reveal/>
      </p:transition>
    </mc:Choice>
    <mc:Fallback xmlns="">
      <p:transition spd="slow" advClick="0" advTm="3000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168</Words>
  <Application>Microsoft Office PowerPoint</Application>
  <PresentationFormat>Widescreen</PresentationFormat>
  <Paragraphs>20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9" baseType="lpstr">
      <vt:lpstr>Arial</vt:lpstr>
      <vt:lpstr>Bernard MT Condensed</vt:lpstr>
      <vt:lpstr>Bodoni MT Black</vt:lpstr>
      <vt:lpstr>Calibri</vt:lpstr>
      <vt:lpstr>Calibri Light</vt:lpstr>
      <vt:lpstr>Cooper Black</vt:lpstr>
      <vt:lpstr>Edwardian Script ITC</vt:lpstr>
      <vt:lpstr>Maiandra GD</vt:lpstr>
      <vt:lpstr>Office Theme</vt:lpstr>
      <vt:lpstr>1_Office Theme</vt:lpstr>
      <vt:lpstr> </vt:lpstr>
      <vt:lpstr>“Symphony”   Original Art by Vivian Noe  16”x 20” mixed-media painting  Value $1200</vt:lpstr>
      <vt:lpstr>PowerPoint Presentation</vt:lpstr>
      <vt:lpstr>Stock the Bar!  The CSO board offers their favorite libations for your complete,  at-home bar  Total value $530</vt:lpstr>
      <vt:lpstr>Live painting by artist, Steve Griffith  Value $2500</vt:lpstr>
      <vt:lpstr>PowerPoint Presentation</vt:lpstr>
      <vt:lpstr>   Fort Walton Beach Getaway Gulf Dunes 7 Night Stay,  January 1, 2023-December 31, 2023  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Conway Symphony</dc:creator>
  <cp:lastModifiedBy>Conway Symphony</cp:lastModifiedBy>
  <cp:revision>3</cp:revision>
  <dcterms:created xsi:type="dcterms:W3CDTF">2022-10-21T15:19:36Z</dcterms:created>
  <dcterms:modified xsi:type="dcterms:W3CDTF">2022-10-21T15:34:17Z</dcterms:modified>
</cp:coreProperties>
</file>